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4"/>
  </p:notesMasterIdLst>
  <p:sldIdLst>
    <p:sldId id="667" r:id="rId2"/>
    <p:sldId id="670" r:id="rId3"/>
    <p:sldId id="679" r:id="rId4"/>
    <p:sldId id="678" r:id="rId5"/>
    <p:sldId id="680" r:id="rId6"/>
    <p:sldId id="681" r:id="rId7"/>
    <p:sldId id="682" r:id="rId8"/>
    <p:sldId id="683" r:id="rId9"/>
    <p:sldId id="684" r:id="rId10"/>
    <p:sldId id="685" r:id="rId11"/>
    <p:sldId id="549" r:id="rId12"/>
    <p:sldId id="67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3A2F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26"/>
  </p:normalViewPr>
  <p:slideViewPr>
    <p:cSldViewPr snapToGrid="0" snapToObjects="1">
      <p:cViewPr varScale="1">
        <p:scale>
          <a:sx n="115" d="100"/>
          <a:sy n="115" d="100"/>
        </p:scale>
        <p:origin x="15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E6770-F571-41F0-A01C-72559BC2EA4F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1FC0B-A535-4D5A-A4CE-A49CBA6C1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A2723-A389-C04C-9FD3-1AECC436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48F015-CBAE-CF48-8315-88800BED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31DB9-CAD9-A64D-9C1A-9CEA8E40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EE595-8CFB-8F4F-B99D-ED41FFB8C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2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1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7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4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1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5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03FBB-89B4-6A43-B2FD-EFDC1D38EAB2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2978-F053-FE41-B684-CB75BEFA4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0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njorupasaulis.l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vida@senjorupasaulis.lt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lina@senjorupasaulis.l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hyperlink" Target="mailto:info@senjorupasaulis.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13061"/>
            <a:ext cx="7772400" cy="2387600"/>
          </a:xfrm>
        </p:spPr>
        <p:txBody>
          <a:bodyPr>
            <a:normAutofit/>
          </a:bodyPr>
          <a:lstStyle/>
          <a:p>
            <a:r>
              <a:rPr lang="lt-LT" sz="4000" dirty="0"/>
              <a:t>NVO „Senjorų pasaulis“ institucinis stiprinimas ir senjorų savanoriškos veiklos organizavimas</a:t>
            </a:r>
            <a:endParaRPr lang="lt-LT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29919"/>
            <a:ext cx="6858000" cy="1655762"/>
          </a:xfrm>
        </p:spPr>
        <p:txBody>
          <a:bodyPr/>
          <a:lstStyle/>
          <a:p>
            <a:r>
              <a:rPr lang="lt-LT" i="1" dirty="0" smtClean="0">
                <a:solidFill>
                  <a:srgbClr val="7B3A2F"/>
                </a:solidFill>
              </a:rPr>
              <a:t>Įprasminti save Senjorų pasaulio savanorystėje, tai tarsi atrasti slaptą supergalią: darau gera kitiems, o stebuklingu būdu augu pati. Z.Šarkienė</a:t>
            </a:r>
            <a:endParaRPr lang="lt-LT" i="1" dirty="0">
              <a:solidFill>
                <a:srgbClr val="7B3A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120" y="709601"/>
            <a:ext cx="1566808" cy="71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1840" y="709601"/>
            <a:ext cx="173751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10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Mokymai savanoriams Karklėje 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Kada: rugsėjo 30 d. – spalio 1 d. </a:t>
            </a:r>
          </a:p>
          <a:p>
            <a:r>
              <a:rPr lang="lt-LT" dirty="0" smtClean="0"/>
              <a:t>Kur: Karklės vila</a:t>
            </a:r>
          </a:p>
          <a:p>
            <a:r>
              <a:rPr lang="lt-LT" dirty="0" smtClean="0"/>
              <a:t>Lektorė Sonata Aaltonen</a:t>
            </a:r>
          </a:p>
          <a:p>
            <a:r>
              <a:rPr lang="lt-LT" i="1" dirty="0">
                <a:solidFill>
                  <a:srgbClr val="333333"/>
                </a:solidFill>
              </a:rPr>
              <a:t>Mokymų tema </a:t>
            </a:r>
            <a:r>
              <a:rPr lang="lt-LT" i="1" dirty="0" smtClean="0">
                <a:solidFill>
                  <a:srgbClr val="333333"/>
                </a:solidFill>
              </a:rPr>
              <a:t>bus parinkta </a:t>
            </a:r>
            <a:r>
              <a:rPr lang="lt-LT" i="1" dirty="0">
                <a:solidFill>
                  <a:srgbClr val="333333"/>
                </a:solidFill>
              </a:rPr>
              <a:t>tokia, kuri </a:t>
            </a:r>
            <a:r>
              <a:rPr lang="lt-LT" i="1" dirty="0" smtClean="0">
                <a:solidFill>
                  <a:srgbClr val="333333"/>
                </a:solidFill>
              </a:rPr>
              <a:t>padės </a:t>
            </a:r>
            <a:r>
              <a:rPr lang="lt-LT" i="1" dirty="0">
                <a:solidFill>
                  <a:srgbClr val="333333"/>
                </a:solidFill>
              </a:rPr>
              <a:t>išugdyti esminius savirefleksijos, kritinio mąstymo bei įsivertinimo įgūdžius, būtinus šiuolaikiniam lyderiui. </a:t>
            </a:r>
            <a:endParaRPr lang="lt-LT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338" y="6079624"/>
            <a:ext cx="1737511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1" y="6000369"/>
            <a:ext cx="15668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9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6894"/>
            <a:ext cx="7886700" cy="649027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„Senjorų pasaulio“ </a:t>
            </a:r>
            <a:r>
              <a:rPr lang="lt-LT" sz="2800" b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komunikacijos kanalai:</a:t>
            </a:r>
            <a:endParaRPr lang="en-US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5007"/>
            <a:ext cx="7886700" cy="4351338"/>
          </a:xfrm>
        </p:spPr>
        <p:txBody>
          <a:bodyPr/>
          <a:lstStyle/>
          <a:p>
            <a:r>
              <a:rPr lang="lt-LT" dirty="0" smtClean="0"/>
              <a:t>svetainė </a:t>
            </a:r>
            <a:r>
              <a:rPr lang="lt-LT" dirty="0" smtClean="0">
                <a:hlinkClick r:id="rId2"/>
              </a:rPr>
              <a:t>www.senjorupasaulis.lt</a:t>
            </a:r>
            <a:endParaRPr lang="lt-LT" dirty="0" smtClean="0"/>
          </a:p>
          <a:p>
            <a:r>
              <a:rPr lang="lt-LT" dirty="0" smtClean="0"/>
              <a:t>Facebook puslapis: </a:t>
            </a:r>
            <a:r>
              <a:rPr lang="lt-LT" b="1" dirty="0" smtClean="0"/>
              <a:t>Senjorų pasaulis</a:t>
            </a:r>
          </a:p>
          <a:p>
            <a:r>
              <a:rPr lang="lt-LT" dirty="0" smtClean="0"/>
              <a:t>Uždara Facebook grupė: </a:t>
            </a:r>
            <a:r>
              <a:rPr lang="lt-LT" b="1" dirty="0" smtClean="0"/>
              <a:t>Senjorų pasaulio grupė</a:t>
            </a:r>
          </a:p>
          <a:p>
            <a:pPr lvl="0"/>
            <a:r>
              <a:rPr lang="lt-LT" dirty="0" smtClean="0"/>
              <a:t>Youtube kanalas: </a:t>
            </a:r>
            <a:r>
              <a:rPr lang="lt-LT" sz="2000" b="1" dirty="0" smtClean="0"/>
              <a:t>Senjorų pasaulis </a:t>
            </a:r>
            <a:r>
              <a:rPr lang="en-US" sz="2000" b="1" dirty="0" smtClean="0">
                <a:solidFill>
                  <a:srgbClr val="606060"/>
                </a:solidFill>
                <a:latin typeface="Roboto"/>
              </a:rPr>
              <a:t>@</a:t>
            </a:r>
            <a:r>
              <a:rPr lang="en-US" sz="2000" b="1" dirty="0">
                <a:solidFill>
                  <a:srgbClr val="606060"/>
                </a:solidFill>
                <a:latin typeface="Roboto"/>
              </a:rPr>
              <a:t>senjorupasaulis2002</a:t>
            </a:r>
            <a:endParaRPr lang="lt-LT" sz="2000" b="1" dirty="0">
              <a:solidFill>
                <a:srgbClr val="606060"/>
              </a:solidFill>
              <a:latin typeface="Roboto"/>
            </a:endParaRPr>
          </a:p>
          <a:p>
            <a:r>
              <a:rPr lang="lt-LT" dirty="0" smtClean="0"/>
              <a:t>LinkedIn: </a:t>
            </a:r>
            <a:r>
              <a:rPr lang="lt-LT" b="1" dirty="0" smtClean="0"/>
              <a:t>Senjorų pasaulis</a:t>
            </a:r>
          </a:p>
          <a:p>
            <a:r>
              <a:rPr lang="lt-LT" dirty="0" smtClean="0"/>
              <a:t> Instagram:</a:t>
            </a:r>
            <a:r>
              <a:rPr lang="lt-LT" b="1" dirty="0"/>
              <a:t>senjoru_pasaulis</a:t>
            </a:r>
          </a:p>
          <a:p>
            <a:r>
              <a:rPr lang="lt-LT" dirty="0" smtClean="0"/>
              <a:t>Elektroniniai laiškai – </a:t>
            </a:r>
            <a:r>
              <a:rPr lang="lt-LT" b="1" dirty="0" smtClean="0"/>
              <a:t>Naujienlaiškiai 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7" y="183694"/>
            <a:ext cx="1566808" cy="713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520" y="223321"/>
            <a:ext cx="173751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508" y="96396"/>
            <a:ext cx="7886700" cy="1325563"/>
          </a:xfrm>
        </p:spPr>
        <p:txBody>
          <a:bodyPr/>
          <a:lstStyle/>
          <a:p>
            <a:r>
              <a:rPr lang="lt-LT" b="1" dirty="0" smtClean="0"/>
              <a:t>Telefonai ir el. paštai</a:t>
            </a:r>
            <a:endParaRPr lang="lt-L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Lina +370 620</a:t>
            </a:r>
            <a:r>
              <a:rPr lang="en-US" dirty="0" smtClean="0"/>
              <a:t> </a:t>
            </a:r>
            <a:r>
              <a:rPr lang="lt-LT" dirty="0" smtClean="0"/>
              <a:t>71707  </a:t>
            </a:r>
            <a:r>
              <a:rPr lang="lt-LT" dirty="0" smtClean="0">
                <a:hlinkClick r:id="rId2"/>
              </a:rPr>
              <a:t>lina</a:t>
            </a:r>
            <a:r>
              <a:rPr lang="en-US" dirty="0" smtClean="0">
                <a:hlinkClick r:id="rId2"/>
              </a:rPr>
              <a:t>@senjorupasaulis.lt</a:t>
            </a:r>
            <a:endParaRPr lang="en-US" dirty="0" smtClean="0"/>
          </a:p>
          <a:p>
            <a:r>
              <a:rPr lang="en-US" dirty="0" smtClean="0"/>
              <a:t>Vida +370 682 21800  </a:t>
            </a:r>
            <a:r>
              <a:rPr lang="en-US" dirty="0" smtClean="0">
                <a:hlinkClick r:id="rId3"/>
              </a:rPr>
              <a:t>vida@senjorupasaulis.lt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info@senjorupasaulis.lt</a:t>
            </a:r>
            <a:endParaRPr lang="en-US" dirty="0" smtClean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514" y="3225195"/>
            <a:ext cx="3596832" cy="308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185" y="320840"/>
            <a:ext cx="1566808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185" y="5994879"/>
            <a:ext cx="1737511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9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221" y="657766"/>
            <a:ext cx="7886700" cy="1325563"/>
          </a:xfrm>
        </p:spPr>
        <p:txBody>
          <a:bodyPr/>
          <a:lstStyle/>
          <a:p>
            <a:r>
              <a:rPr lang="lt-LT" b="1" dirty="0" smtClean="0"/>
              <a:t>Savanorystė Senjorų pasaulyje</a:t>
            </a:r>
            <a:endParaRPr lang="lt-LT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1. VIDINĖ – komanda organizuoja renginius, tariasi dėl prioritetinių veiklų</a:t>
            </a:r>
          </a:p>
          <a:p>
            <a:r>
              <a:rPr lang="lt-LT" dirty="0" smtClean="0"/>
              <a:t>2. IŠORINĖ</a:t>
            </a:r>
            <a:endParaRPr lang="lt-L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1" y="156209"/>
            <a:ext cx="1566808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276" y="143070"/>
            <a:ext cx="1737511" cy="63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555" y="3868289"/>
            <a:ext cx="4980721" cy="197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Dalyvaujame projekte „Savanorių koordinavimo kokybės gerinimas“</a:t>
            </a:r>
            <a:endParaRPr lang="lt-L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052" y="2455460"/>
            <a:ext cx="4480948" cy="33591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3" y="2455460"/>
            <a:ext cx="4316586" cy="3109561"/>
          </a:xfrm>
        </p:spPr>
      </p:pic>
    </p:spTree>
    <p:extLst>
      <p:ext uri="{BB962C8B-B14F-4D97-AF65-F5344CB8AC3E}">
        <p14:creationId xmlns:p14="http://schemas.microsoft.com/office/powerpoint/2010/main" val="184812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Dalyvaujame projekte „Savanorių koordinavimo kokybės gerinimas“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2106326"/>
            <a:ext cx="7650826" cy="34170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77" y="1465693"/>
            <a:ext cx="1475352" cy="144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1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" y="1761934"/>
            <a:ext cx="9141483" cy="4497549"/>
          </a:xfrm>
        </p:spPr>
      </p:pic>
      <p:sp>
        <p:nvSpPr>
          <p:cNvPr id="5" name="Rectangle 4"/>
          <p:cNvSpPr/>
          <p:nvPr/>
        </p:nvSpPr>
        <p:spPr>
          <a:xfrm>
            <a:off x="714894" y="214174"/>
            <a:ext cx="82046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Informacija savanoriams </a:t>
            </a:r>
            <a:r>
              <a:rPr lang="lt-LT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svetainėje: www.</a:t>
            </a:r>
            <a:r>
              <a:rPr lang="lt-LT" sz="44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senjorupasaulis.lt</a:t>
            </a:r>
            <a:endParaRPr lang="lt-LT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489" y="6178961"/>
            <a:ext cx="1737511" cy="63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74" y="6093282"/>
            <a:ext cx="15668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6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Priimančių savanorius organizacijų sąrašas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51720"/>
          </a:xfrm>
        </p:spPr>
        <p:txBody>
          <a:bodyPr>
            <a:normAutofit fontScale="47500" lnSpcReduction="20000"/>
          </a:bodyPr>
          <a:lstStyle/>
          <a:p>
            <a:r>
              <a:rPr lang="lt-LT" b="1" dirty="0"/>
              <a:t>Valstybinis ansamblis „Lietuva“</a:t>
            </a:r>
            <a:r>
              <a:rPr lang="lt-LT" dirty="0"/>
              <a:t> – 2024 m. gruodžio mėnesį spektakliuose vaikams „Pelėda Drulija“ pasitikome ir į salę lydėjome vaikų grupes iš darželių ir mokyklų. Ateityje padėsime palaikyti bendrą tvarką koncertų metu.</a:t>
            </a:r>
          </a:p>
          <a:p>
            <a:r>
              <a:rPr lang="lt-LT" b="1" dirty="0"/>
              <a:t>Vilniaus apkrities Adomo Mickevičiaus biblioteka</a:t>
            </a:r>
            <a:r>
              <a:rPr lang="lt-LT" dirty="0"/>
              <a:t> – renginių organizavime; knygų priežiūros darbuose. </a:t>
            </a:r>
            <a:endParaRPr lang="lt-LT" dirty="0" smtClean="0"/>
          </a:p>
          <a:p>
            <a:r>
              <a:rPr lang="lt-LT" b="1" dirty="0" smtClean="0"/>
              <a:t>VŠĮ </a:t>
            </a:r>
            <a:r>
              <a:rPr lang="lt-LT" b="1" dirty="0"/>
              <a:t>Lopšelis – darželis „Auginu vaiką“</a:t>
            </a:r>
            <a:r>
              <a:rPr lang="lt-LT" dirty="0"/>
              <a:t>   skaitome pasakas lopšelinukų ir daželinukų grupėse.</a:t>
            </a:r>
          </a:p>
          <a:p>
            <a:r>
              <a:rPr lang="lt-LT" b="1" dirty="0"/>
              <a:t>Šeiko šokio teatras </a:t>
            </a:r>
            <a:r>
              <a:rPr lang="lt-LT" dirty="0"/>
              <a:t>– renginiuose pasitinkame žiūrovus, skenuojame bilietus, prižiūrime bendrą tvarką.</a:t>
            </a:r>
          </a:p>
          <a:p>
            <a:r>
              <a:rPr lang="lt-LT" b="1" dirty="0"/>
              <a:t>VŠĮ 4Future</a:t>
            </a:r>
            <a:r>
              <a:rPr lang="lt-LT" dirty="0"/>
              <a:t>  – </a:t>
            </a:r>
            <a:r>
              <a:rPr lang="lt-LT" b="1" dirty="0"/>
              <a:t>Drugelių parodoje</a:t>
            </a:r>
            <a:r>
              <a:rPr lang="lt-LT" dirty="0"/>
              <a:t> </a:t>
            </a:r>
            <a:r>
              <a:rPr lang="lt-LT" b="1" dirty="0"/>
              <a:t>PC EUROPA </a:t>
            </a:r>
            <a:r>
              <a:rPr lang="lt-LT" dirty="0"/>
              <a:t> nuo kovo 19 iki birželio 15 d. parodoje rūpinsimės ir palaikysime bendrą tvarką.</a:t>
            </a:r>
          </a:p>
          <a:p>
            <a:r>
              <a:rPr lang="lt-LT" b="1" dirty="0"/>
              <a:t>VŠĮ Socialinės integracijos institutas (</a:t>
            </a:r>
            <a:r>
              <a:rPr lang="lt-LT" b="1" dirty="0" smtClean="0"/>
              <a:t>Senjoro Klaipėda)</a:t>
            </a:r>
            <a:r>
              <a:rPr lang="lt-LT" b="1" dirty="0"/>
              <a:t> </a:t>
            </a:r>
            <a:r>
              <a:rPr lang="lt-LT" dirty="0"/>
              <a:t>pagal poreikį renginių organizavime.</a:t>
            </a:r>
          </a:p>
          <a:p>
            <a:r>
              <a:rPr lang="lt-LT" b="1" dirty="0"/>
              <a:t>Klaipėdos lopšelis-darželis Nykštukas – </a:t>
            </a:r>
            <a:r>
              <a:rPr lang="lt-LT" dirty="0"/>
              <a:t>skaitome pasakas daželinukų grupėse</a:t>
            </a:r>
          </a:p>
          <a:p>
            <a:r>
              <a:rPr lang="lt-LT" b="1" dirty="0"/>
              <a:t>Dienos </a:t>
            </a:r>
            <a:r>
              <a:rPr lang="lt-LT" b="1" dirty="0" smtClean="0"/>
              <a:t>centras </a:t>
            </a:r>
            <a:r>
              <a:rPr lang="lt-LT" b="1" dirty="0"/>
              <a:t>VŠĮ „Senjorų avilys“ </a:t>
            </a:r>
            <a:r>
              <a:rPr lang="lt-LT" dirty="0" smtClean="0"/>
              <a:t>ketvirtadienio paskaitų metu prižiūrime auditoriją.</a:t>
            </a:r>
          </a:p>
          <a:p>
            <a:r>
              <a:rPr lang="lt-LT" b="1" dirty="0" smtClean="0"/>
              <a:t>VšĮ </a:t>
            </a:r>
            <a:r>
              <a:rPr lang="lt-LT" b="1" dirty="0"/>
              <a:t>dienos centras „Keturlapis dobilas“ </a:t>
            </a:r>
            <a:r>
              <a:rPr lang="lt-LT" dirty="0"/>
              <a:t>įsitraukiame organizuojant veiklas.</a:t>
            </a:r>
          </a:p>
          <a:p>
            <a:r>
              <a:rPr lang="lt-LT" b="1" dirty="0"/>
              <a:t>Lietuvos mokslų akademija – </a:t>
            </a:r>
            <a:r>
              <a:rPr lang="lt-LT" dirty="0"/>
              <a:t>Didžiojoje konferencijų salėje renginių metu palaikome bendrą tvarką, padedame rūbinėje.</a:t>
            </a:r>
          </a:p>
          <a:p>
            <a:r>
              <a:rPr lang="lt-LT" b="1" dirty="0"/>
              <a:t>Lietuvos nacionalinis muziejus – </a:t>
            </a:r>
            <a:r>
              <a:rPr lang="lt-LT" dirty="0"/>
              <a:t>nuo balandžio mėnesio įsijungsime į pagalbą renkant informaciją apie ekspozicijas</a:t>
            </a:r>
            <a:r>
              <a:rPr lang="lt-LT" dirty="0" smtClean="0"/>
              <a:t>.</a:t>
            </a:r>
          </a:p>
          <a:p>
            <a:r>
              <a:rPr lang="lt-LT" b="1" dirty="0" smtClean="0"/>
              <a:t>Kauno kultūros centras.</a:t>
            </a:r>
            <a:endParaRPr lang="lt-LT" b="1" dirty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779" y="6112874"/>
            <a:ext cx="1737511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38" y="6055201"/>
            <a:ext cx="15668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415597" cy="1325563"/>
          </a:xfrm>
        </p:spPr>
        <p:txBody>
          <a:bodyPr/>
          <a:lstStyle/>
          <a:p>
            <a:r>
              <a:rPr lang="lt-LT" dirty="0" smtClean="0"/>
              <a:t>Statistika: 36 žmonės , 595 valandos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9" y="1562041"/>
            <a:ext cx="7102357" cy="44646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902" y="6202043"/>
            <a:ext cx="1737511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27" y="6202043"/>
            <a:ext cx="1028263" cy="46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0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Savanorių TOP10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3" y="2026705"/>
            <a:ext cx="4820916" cy="29710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1" y="2126270"/>
            <a:ext cx="3621338" cy="2871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18" y="6104562"/>
            <a:ext cx="1737511" cy="63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15" y="6083479"/>
            <a:ext cx="1340356" cy="6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3100" dirty="0"/>
              <a:t>Tikslas</a:t>
            </a:r>
            <a:r>
              <a:rPr lang="lt-LT" sz="3100" dirty="0" smtClean="0"/>
              <a:t>: </a:t>
            </a:r>
            <a:r>
              <a:rPr lang="lt-LT" sz="3100" i="1" dirty="0" smtClean="0"/>
              <a:t>Praplėsti </a:t>
            </a:r>
            <a:r>
              <a:rPr lang="lt-LT" sz="3100" i="1" dirty="0"/>
              <a:t>organizacijos savanorių komandą ir užtikrinti tarptautinį bendradarbiavimą</a:t>
            </a:r>
            <a:r>
              <a:rPr lang="lt-LT" dirty="0"/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881122"/>
              </p:ext>
            </p:extLst>
          </p:nvPr>
        </p:nvGraphicFramePr>
        <p:xfrm>
          <a:off x="628650" y="1870356"/>
          <a:ext cx="8091401" cy="3890364"/>
        </p:xfrm>
        <a:graphic>
          <a:graphicData uri="http://schemas.openxmlformats.org/drawingml/2006/table">
            <a:tbl>
              <a:tblPr/>
              <a:tblGrid>
                <a:gridCol w="8091401">
                  <a:extLst>
                    <a:ext uri="{9D8B030D-6E8A-4147-A177-3AD203B41FA5}">
                      <a16:colId xmlns:a16="http://schemas.microsoft.com/office/drawing/2014/main" val="1860783357"/>
                    </a:ext>
                  </a:extLst>
                </a:gridCol>
              </a:tblGrid>
              <a:tr h="3890364">
                <a:tc>
                  <a:txBody>
                    <a:bodyPr/>
                    <a:lstStyle/>
                    <a:p>
                      <a:pPr rtl="0" fontAlgn="b"/>
                      <a:r>
                        <a:rPr lang="lt-LT" sz="1800" dirty="0">
                          <a:effectLst/>
                        </a:rPr>
                        <a:t>Poreikis plėsti savanorių komandą kyla iš </a:t>
                      </a:r>
                      <a:r>
                        <a:rPr lang="lt-LT" sz="1800" dirty="0" smtClean="0">
                          <a:effectLst/>
                        </a:rPr>
                        <a:t>poreikio </a:t>
                      </a:r>
                      <a:r>
                        <a:rPr lang="lt-LT" sz="1800" dirty="0">
                          <a:effectLst/>
                        </a:rPr>
                        <a:t>įtraukti daugiau žmonių į veiklą, kad galėtų atitikti didėjantį vyresnio amžiaus žmonių auditorijos skaičių. </a:t>
                      </a:r>
                      <a:endParaRPr lang="lt-LT" sz="1800" dirty="0" smtClean="0">
                        <a:effectLst/>
                      </a:endParaRPr>
                    </a:p>
                    <a:p>
                      <a:pPr rtl="0" fontAlgn="b"/>
                      <a:r>
                        <a:rPr lang="lt-LT" sz="1800" dirty="0" smtClean="0">
                          <a:effectLst/>
                        </a:rPr>
                        <a:t>Kyla </a:t>
                      </a:r>
                      <a:r>
                        <a:rPr lang="lt-LT" sz="1800" dirty="0">
                          <a:effectLst/>
                        </a:rPr>
                        <a:t>iššūkis </a:t>
                      </a:r>
                      <a:r>
                        <a:rPr lang="lt-LT" sz="1800" dirty="0" smtClean="0">
                          <a:effectLst/>
                        </a:rPr>
                        <a:t>rasti</a:t>
                      </a:r>
                      <a:r>
                        <a:rPr lang="lt-LT" sz="1800" baseline="0" dirty="0" smtClean="0">
                          <a:effectLst/>
                        </a:rPr>
                        <a:t> p</a:t>
                      </a:r>
                      <a:r>
                        <a:rPr lang="lt-LT" sz="1800" dirty="0" smtClean="0">
                          <a:effectLst/>
                        </a:rPr>
                        <a:t>akankamai </a:t>
                      </a:r>
                      <a:r>
                        <a:rPr lang="lt-LT" sz="1800" dirty="0">
                          <a:effectLst/>
                        </a:rPr>
                        <a:t>savanorių, kurie būtų pasirengę, motyvuoti ir kompetentingi vykdyti veiklas, susijusias su vyresnio amžiaus žmonių mokymosi visą gyvenimą skatinimu. </a:t>
                      </a:r>
                      <a:endParaRPr lang="lt-LT" sz="1800" dirty="0" smtClean="0">
                        <a:effectLst/>
                      </a:endParaRPr>
                    </a:p>
                    <a:p>
                      <a:pPr rtl="0" fontAlgn="b"/>
                      <a:r>
                        <a:rPr lang="lt-LT" sz="1800" dirty="0" smtClean="0">
                          <a:effectLst/>
                        </a:rPr>
                        <a:t>Šis </a:t>
                      </a:r>
                      <a:r>
                        <a:rPr lang="lt-LT" sz="1800" dirty="0">
                          <a:effectLst/>
                        </a:rPr>
                        <a:t>tikslas </a:t>
                      </a:r>
                      <a:r>
                        <a:rPr lang="lt-LT" sz="1800" dirty="0" smtClean="0">
                          <a:effectLst/>
                        </a:rPr>
                        <a:t>yra</a:t>
                      </a:r>
                      <a:r>
                        <a:rPr lang="lt-LT" sz="1800" baseline="0" dirty="0" smtClean="0">
                          <a:effectLst/>
                        </a:rPr>
                        <a:t> </a:t>
                      </a:r>
                      <a:r>
                        <a:rPr lang="lt-LT" sz="1800" dirty="0" smtClean="0">
                          <a:effectLst/>
                        </a:rPr>
                        <a:t>glaudžiai </a:t>
                      </a:r>
                      <a:r>
                        <a:rPr lang="lt-LT" sz="1800" dirty="0">
                          <a:effectLst/>
                        </a:rPr>
                        <a:t>susijęs su </a:t>
                      </a:r>
                      <a:r>
                        <a:rPr lang="lt-LT" sz="1800" dirty="0" smtClean="0">
                          <a:effectLst/>
                        </a:rPr>
                        <a:t>poreikiu </a:t>
                      </a:r>
                      <a:r>
                        <a:rPr lang="lt-LT" sz="1800" dirty="0">
                          <a:effectLst/>
                        </a:rPr>
                        <a:t>rasti, parengti ir palaikyti savanorius, kad jie būtų pajėgūs įgyvendinti organizacijos misiją tarptautiniu mastu.</a:t>
                      </a:r>
                      <a:br>
                        <a:rPr lang="lt-LT" sz="1800" dirty="0">
                          <a:effectLst/>
                        </a:rPr>
                      </a:br>
                      <a:r>
                        <a:rPr lang="lt-LT" sz="1800" i="1" dirty="0" smtClean="0">
                          <a:effectLst/>
                        </a:rPr>
                        <a:t>Senjorų pasaulio </a:t>
                      </a:r>
                      <a:r>
                        <a:rPr lang="lt-LT" sz="1800" dirty="0" smtClean="0">
                          <a:effectLst/>
                        </a:rPr>
                        <a:t>patirtis </a:t>
                      </a:r>
                      <a:r>
                        <a:rPr lang="lt-LT" sz="1800" dirty="0">
                          <a:effectLst/>
                        </a:rPr>
                        <a:t>dalyvaujant tarptautiniuose projektuose leido suprasti tokio bendradarbiavimo privalumus tiek organizacijos augimui, tiek darbuotojų ir savanorių motyvavimui, ko </a:t>
                      </a:r>
                      <a:r>
                        <a:rPr lang="lt-LT" sz="1800" dirty="0" smtClean="0">
                          <a:effectLst/>
                        </a:rPr>
                        <a:t>pasekoje</a:t>
                      </a:r>
                      <a:r>
                        <a:rPr lang="lt-LT" sz="1800" baseline="0" dirty="0" smtClean="0">
                          <a:effectLst/>
                        </a:rPr>
                        <a:t> </a:t>
                      </a:r>
                      <a:r>
                        <a:rPr lang="lt-LT" sz="1800" dirty="0" smtClean="0">
                          <a:effectLst/>
                        </a:rPr>
                        <a:t>dar </a:t>
                      </a:r>
                      <a:r>
                        <a:rPr lang="lt-LT" sz="1800" dirty="0">
                          <a:effectLst/>
                        </a:rPr>
                        <a:t>labiau išryškėjo poreikis rasti tarptautinių partnerių bendriems projektams. Tai yra būdas išplėsti </a:t>
                      </a:r>
                      <a:r>
                        <a:rPr lang="lt-LT" sz="1800" dirty="0" smtClean="0">
                          <a:effectLst/>
                        </a:rPr>
                        <a:t>SP </a:t>
                      </a:r>
                      <a:r>
                        <a:rPr lang="lt-LT" sz="1800" dirty="0">
                          <a:effectLst/>
                        </a:rPr>
                        <a:t>perspektyvas, pasinaudojant tarptautiniais ištekliais ir patirtimi, kuri </a:t>
                      </a:r>
                      <a:r>
                        <a:rPr lang="lt-LT" sz="1800" dirty="0" smtClean="0">
                          <a:effectLst/>
                        </a:rPr>
                        <a:t>gali</a:t>
                      </a:r>
                      <a:r>
                        <a:rPr lang="lt-LT" sz="1800" baseline="0" dirty="0" smtClean="0">
                          <a:effectLst/>
                        </a:rPr>
                        <a:t> </a:t>
                      </a:r>
                      <a:r>
                        <a:rPr lang="lt-LT" sz="1800" dirty="0" smtClean="0">
                          <a:effectLst/>
                        </a:rPr>
                        <a:t>praturtinti </a:t>
                      </a:r>
                      <a:r>
                        <a:rPr lang="lt-LT" sz="1800" dirty="0">
                          <a:effectLst/>
                        </a:rPr>
                        <a:t>organizacijos veiklą, pritaikyti tarptautines gerasias praktikas ir pritraukti tarpkultūrinį bendradarbiavimą.</a:t>
                      </a:r>
                    </a:p>
                  </a:txBody>
                  <a:tcPr marL="26144" marR="26144" marT="17429" marB="1742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20863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540" y="6079623"/>
            <a:ext cx="1737511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5" y="5980386"/>
            <a:ext cx="1566808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9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25603</TotalTime>
  <Words>277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Roboto</vt:lpstr>
      <vt:lpstr>Office Theme</vt:lpstr>
      <vt:lpstr>NVO „Senjorų pasaulis“ institucinis stiprinimas ir senjorų savanoriškos veiklos organizavimas</vt:lpstr>
      <vt:lpstr>Savanorystė Senjorų pasaulyje</vt:lpstr>
      <vt:lpstr>Dalyvaujame projekte „Savanorių koordinavimo kokybės gerinimas“</vt:lpstr>
      <vt:lpstr>Dalyvaujame projekte „Savanorių koordinavimo kokybės gerinimas“</vt:lpstr>
      <vt:lpstr>PowerPoint Presentation</vt:lpstr>
      <vt:lpstr>Priimančių savanorius organizacijų sąrašas</vt:lpstr>
      <vt:lpstr>Statistika: 36 žmonės , 595 valandos</vt:lpstr>
      <vt:lpstr>Savanorių TOP10</vt:lpstr>
      <vt:lpstr>Tikslas: Praplėsti organizacijos savanorių komandą ir užtikrinti tarptautinį bendradarbiavimą.</vt:lpstr>
      <vt:lpstr>Mokymai savanoriams Karklėje </vt:lpstr>
      <vt:lpstr>„Senjorų pasaulio“ komunikacijos kanalai:</vt:lpstr>
      <vt:lpstr>Telefonai ir el. paštai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asdsdfg</dc:title>
  <dc:creator>Auguste Greiciute</dc:creator>
  <cp:lastModifiedBy>Namu-2</cp:lastModifiedBy>
  <cp:revision>546</cp:revision>
  <dcterms:created xsi:type="dcterms:W3CDTF">2020-11-15T17:57:12Z</dcterms:created>
  <dcterms:modified xsi:type="dcterms:W3CDTF">2025-07-02T06:48:25Z</dcterms:modified>
</cp:coreProperties>
</file>